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763" r:id="rId2"/>
    <p:sldMasterId id="2147483774" r:id="rId3"/>
    <p:sldMasterId id="2147483698" r:id="rId4"/>
    <p:sldMasterId id="2147483769" r:id="rId5"/>
    <p:sldMasterId id="2147483685" r:id="rId6"/>
    <p:sldMasterId id="2147483732" r:id="rId7"/>
    <p:sldMasterId id="2147483687" r:id="rId8"/>
    <p:sldMasterId id="2147483765" r:id="rId9"/>
    <p:sldMasterId id="2147483721" r:id="rId10"/>
    <p:sldMasterId id="2147483768" r:id="rId11"/>
    <p:sldMasterId id="2147483779" r:id="rId12"/>
    <p:sldMasterId id="2147483786" r:id="rId13"/>
  </p:sldMasterIdLst>
  <p:notesMasterIdLst>
    <p:notesMasterId r:id="rId26"/>
  </p:notesMasterIdLst>
  <p:handoutMasterIdLst>
    <p:handoutMasterId r:id="rId27"/>
  </p:handoutMasterIdLst>
  <p:sldIdLst>
    <p:sldId id="257" r:id="rId14"/>
    <p:sldId id="413" r:id="rId15"/>
    <p:sldId id="420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45" r:id="rId25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582B50-A247-3151-5D6E-8ECF0418092D}" name="Sean Wood" initials="" userId="S::sean.wood@utsa.edu::3950d78f-de21-4dd7-8916-bbff02a7f5ea" providerId="AD"/>
  <p188:author id="{7BEC8067-22B8-A118-C89C-40CA74C4A523}" name="Samantha Salazar" initials="SS" userId="S::ssalazar@mvculture.com::1d602b40-9561-46a7-82cd-14c05aaece5d" providerId="AD"/>
  <p188:author id="{B8C3D872-86D5-8EE5-317A-70684F964220}" name="Jackson, Twanfran S (Fran) CIV (USA)" initials="TJ" userId="S::twanfran.s.jackson.naf@us.navy.mil::1549f211-e0e5-4ad1-bbda-6370cd3d6b35" providerId="AD"/>
  <p188:author id="{09EC8887-FF70-714F-7A9A-AFF85910E5C7}" name="Baker, John C CIV USN CNIC WASHINGTON DC (USA)" initials="JCB" userId="Baker, John C CIV USN CNIC WASHINGTON DC (USA)" providerId="None"/>
  <p188:author id="{C3144EC6-1BE2-36AB-2FB9-8849F9045C79}" name="Casey-Macias, Catherine" initials="CMC" userId="S::Catherine.Casey-Macias@usaa.com::3d950b72-5456-4272-a83a-12fa3133bb18" providerId="AD"/>
  <p188:author id="{A8D781D5-0E55-1B8F-FF88-3FF9F82A7BE4}" name="Rohrer, Sarah S CIV USCG HSWL FO CAPE MAY (USA)" initials="RSSCUHFCM(" userId="S::Sarah.S.Rohrer@uscg.mil::da070f79-53ed-483e-954f-24dc142291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ebecca Ligtenberg" initials="RL" lastIdx="1" clrIdx="6">
    <p:extLst>
      <p:ext uri="{19B8F6BF-5375-455C-9EA6-DF929625EA0E}">
        <p15:presenceInfo xmlns:p15="http://schemas.microsoft.com/office/powerpoint/2012/main" userId="c4efd954dafdb759" providerId="Windows Live"/>
      </p:ext>
    </p:extLst>
  </p:cmAuthor>
  <p:cmAuthor id="1" name="Sarah Rohrer" initials="SR" lastIdx="40" clrIdx="0">
    <p:extLst>
      <p:ext uri="{19B8F6BF-5375-455C-9EA6-DF929625EA0E}">
        <p15:presenceInfo xmlns:p15="http://schemas.microsoft.com/office/powerpoint/2012/main" userId="32235709601758ad" providerId="Windows Live"/>
      </p:ext>
    </p:extLst>
  </p:cmAuthor>
  <p:cmAuthor id="8" name="Lauren Castillo" initials="LC" lastIdx="1" clrIdx="7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Rohrer, Sarah S CIV" initials="RSSC" lastIdx="36" clrIdx="1">
    <p:extLst>
      <p:ext uri="{19B8F6BF-5375-455C-9EA6-DF929625EA0E}">
        <p15:presenceInfo xmlns:p15="http://schemas.microsoft.com/office/powerpoint/2012/main" userId="S-1-5-21-4290293029-226652851-1696308051-3385421" providerId="AD"/>
      </p:ext>
    </p:extLst>
  </p:cmAuthor>
  <p:cmAuthor id="3" name="Sean M. Wood" initials="SMW" lastIdx="3" clrIdx="2">
    <p:extLst>
      <p:ext uri="{19B8F6BF-5375-455C-9EA6-DF929625EA0E}">
        <p15:presenceInfo xmlns:p15="http://schemas.microsoft.com/office/powerpoint/2012/main" userId="S::swood@bdcs.org::896c9583-28c3-44ae-bbe6-74363fb4390a" providerId="AD"/>
      </p:ext>
    </p:extLst>
  </p:cmAuthor>
  <p:cmAuthor id="4" name="Ligtenberg, Rebecca J CIV" initials="LRJC" lastIdx="10" clrIdx="3">
    <p:extLst>
      <p:ext uri="{19B8F6BF-5375-455C-9EA6-DF929625EA0E}">
        <p15:presenceInfo xmlns:p15="http://schemas.microsoft.com/office/powerpoint/2012/main" userId="S-1-5-21-4290293029-226652851-1696308051-3334542" providerId="AD"/>
      </p:ext>
    </p:extLst>
  </p:cmAuthor>
  <p:cmAuthor id="5" name="Tammie Corbin" initials="TC" lastIdx="20" clrIdx="4">
    <p:extLst>
      <p:ext uri="{19B8F6BF-5375-455C-9EA6-DF929625EA0E}">
        <p15:presenceInfo xmlns:p15="http://schemas.microsoft.com/office/powerpoint/2012/main" userId="62bb0463963d3129" providerId="Windows Live"/>
      </p:ext>
    </p:extLst>
  </p:cmAuthor>
  <p:cmAuthor id="6" name="Alexis Baldwin" initials="AB" lastIdx="2" clrIdx="5">
    <p:extLst>
      <p:ext uri="{19B8F6BF-5375-455C-9EA6-DF929625EA0E}">
        <p15:presenceInfo xmlns:p15="http://schemas.microsoft.com/office/powerpoint/2012/main" userId="S::abaldwin@mvculture.com::5d847e38-8832-4824-81bb-8b8aeb2545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6D"/>
    <a:srgbClr val="004071"/>
    <a:srgbClr val="707070"/>
    <a:srgbClr val="004072"/>
    <a:srgbClr val="006092"/>
    <a:srgbClr val="D0DBEF"/>
    <a:srgbClr val="17406F"/>
    <a:srgbClr val="0F6509"/>
    <a:srgbClr val="AB343D"/>
    <a:srgbClr val="F2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/>
    <p:restoredTop sz="94706"/>
  </p:normalViewPr>
  <p:slideViewPr>
    <p:cSldViewPr snapToGrid="0">
      <p:cViewPr varScale="1">
        <p:scale>
          <a:sx n="111" d="100"/>
          <a:sy n="111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13DC0-85C4-3741-B45D-8FBBED151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B302E-F065-414A-A9F5-F21FA3AB6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2470-6151-5644-BC1F-4B94D38E013C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BB837-2F4A-CA48-8885-11063572BE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6479E-190A-0341-B9CA-7837BA01EE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547-17AB-7B45-9315-39DCCB542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5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D6B0A-4F52-BC4B-8AF5-80A129584D83}" type="datetimeFigureOut">
              <a:rPr lang="es-MX" smtClean="0"/>
              <a:t>14/07/25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F9180-5171-5A4D-A1A7-69C2BFD87B7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580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DEE72-9099-B996-DAE8-6F2BFE46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C8F24-2A72-56F2-6106-3A605A5D9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B4C0F-6FB7-3C02-470F-4345F2560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6E38E-6B1D-5139-AADE-818EC90532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842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CFEDD-49E3-2DCC-9F4C-89B1BD178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132A5-9B9A-88D4-BDD4-900CC40C2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7FE59-4A07-C8D6-F630-2C2435965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59DD6-BF45-9A56-4CD0-08E70D3A5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085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6D83-5455-3D58-0DFF-B810F588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2B508-EECA-8D50-9618-1F725530A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45DA5-2BB5-A0A5-A47A-52D0034FC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4B4D-B214-B721-85CA-A028D3556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19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9368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61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27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997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EFFCF-F7B8-51D1-29FA-0F702012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7A10E-0011-4DA1-C99C-A6D35E6B5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CDBF6-A3E4-3796-E14C-84519B687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E08B7-FF15-FC39-B19C-7BA0E39A2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545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A2592-7B1E-B162-170E-CA51639FB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36AEF-3EA9-103A-578D-96AF2AB5A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03EFF-26EA-6AD5-9C21-64C273DF7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3CCD1-792D-DDD8-C643-DBF030542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347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E1ADB-0713-D74D-9A01-F4A3C31E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419F77-C0CC-F326-4FEF-D5AA0CEE0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B2A28-A3EC-8646-8404-69108FD77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1D2B3-6DD6-2830-C3AD-8FD304B56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158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F9180-5171-5A4D-A1A7-69C2BFD87B7B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945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tif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401FE45-899E-BB41-84E1-F9C926A3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BAA789-9981-7C48-9F5A-5471F6CCF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98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DA365C3-0ED0-E347-9B8C-C32751F63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30DFB2F-4B48-7349-AA82-5AC015DC2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7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BBB8B58-2945-0F44-B4A2-696324475D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1B42C060-0340-0146-B991-54ECAB7E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1DC9AEE-AD24-9D42-A5DD-EC5D94DEF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18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EF9F-041F-A048-B125-B6FFAB6C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15B10-413A-8F49-A9C7-9577A5F1C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6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0D4B7-148B-4147-956E-53FA358B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800CA-AFDA-124B-8415-B84653EF3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7EC25F37-7F2B-D64F-B6DD-7C372780D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8056" cy="33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8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CE80-FCBF-234A-B7FD-E093820D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50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9D354-61F5-F643-BB65-613688BDB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A33F9-AD99-204E-9A57-A83831490F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6" name="Picture 5" descr="A picture containing person, sitting, front, food&#10;&#10;Description automatically generated">
            <a:extLst>
              <a:ext uri="{FF2B5EF4-FFF2-40B4-BE49-F238E27FC236}">
                <a16:creationId xmlns:a16="http://schemas.microsoft.com/office/drawing/2014/main" id="{3CCAFB57-FB6D-824B-8248-F0C554D95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3901A-AB56-CD47-8D0D-8D4444AB6D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4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42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7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470E-8D81-4D5D-D1D5-43ECE97FD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A8D42-E0FE-0342-C696-6D7002453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26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6BCD3-1FCC-9946-8FA5-285CB088B0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9300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C6373E45-0932-9145-AA11-FF636FAE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0FD1B39-C2FD-ED45-9CBA-5BC7DFEEA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891A0-606D-1A46-B229-1F0E1D4CC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E4F66-D204-344E-84E9-53930FA9C3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359" y="1031730"/>
            <a:ext cx="6271036" cy="2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7299-4CB4-760C-BECF-090666D56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E093F-E339-1B23-22C9-217490D93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605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02D60E89-5D11-7D47-B4CC-45D0B46A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C923F38-82DA-264F-89DE-8BC70C761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15E5E-9E0D-504A-9723-E33A55951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955"/>
            <a:ext cx="2073229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268205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D8729E5-1D65-384C-83FD-37F8D2F4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1" descr="yoeman.jpg">
            <a:extLst>
              <a:ext uri="{FF2B5EF4-FFF2-40B4-BE49-F238E27FC236}">
                <a16:creationId xmlns:a16="http://schemas.microsoft.com/office/drawing/2014/main" id="{36EA6C2D-B92C-874D-8BC7-9A5467784BE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079579" cy="2073229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240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D8729E5-1D65-384C-83FD-37F8D2F4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handshake.jpg">
            <a:extLst>
              <a:ext uri="{FF2B5EF4-FFF2-40B4-BE49-F238E27FC236}">
                <a16:creationId xmlns:a16="http://schemas.microsoft.com/office/drawing/2014/main" id="{C50D5D6E-C6E8-3D4F-83D1-DC1C3DB198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9"/>
          <a:stretch/>
        </p:blipFill>
        <p:spPr bwMode="auto">
          <a:xfrm>
            <a:off x="-14423" y="0"/>
            <a:ext cx="2108423" cy="2073229"/>
          </a:xfrm>
          <a:prstGeom prst="diamond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368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058BB1-D1E9-ED45-8A68-9863469D2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31"/>
          <a:stretch/>
        </p:blipFill>
        <p:spPr>
          <a:xfrm>
            <a:off x="-9427" y="4999"/>
            <a:ext cx="2103120" cy="20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B9968F9-C161-B045-9740-C256DC4AE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095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DB37782-54BE-1B43-BE9D-F812D6CB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 descr="C:\Documents and Settings\Barbara Geisler\Local Settings\Temporary Internet Files\Content.IE5\OE1O5TIX\MPj04395020000[1].jpg">
            <a:extLst>
              <a:ext uri="{FF2B5EF4-FFF2-40B4-BE49-F238E27FC236}">
                <a16:creationId xmlns:a16="http://schemas.microsoft.com/office/drawing/2014/main" id="{16A5EDAA-7D6E-184B-AA1C-616E823140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>
          <a:xfrm>
            <a:off x="0" y="2955"/>
            <a:ext cx="2079579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88010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with stripe and 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05515EAD-96D4-194B-84EF-816B613F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01" y="58368"/>
            <a:ext cx="5121001" cy="98120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7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085B99B3-B865-674A-B852-848C7FFC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wearing a military uniform standing in front of a truck&#10;&#10;Description automatically generated">
            <a:extLst>
              <a:ext uri="{FF2B5EF4-FFF2-40B4-BE49-F238E27FC236}">
                <a16:creationId xmlns:a16="http://schemas.microsoft.com/office/drawing/2014/main" id="{C5FEBEA7-12FC-F646-BA79-6A4106E09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79577" cy="2073229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41478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D1C92-D9C7-7E45-9C4C-678DD1679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281B51-D6FB-2941-A810-B0AB6F182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" y="60501"/>
            <a:ext cx="1972255" cy="196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4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BFF48-49E6-6536-C900-475B71769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B686C-6EB9-F53E-ADC6-8764F5408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32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E48153-6E81-9748-92AA-34187117B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359" y="1031730"/>
            <a:ext cx="6271036" cy="2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2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DE463C3-A440-3B40-9CBA-455F9B74F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98B9FEE3-37AF-4242-8D8D-08BB1CFF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406EFB4-AB45-C94E-8E74-D76A7C655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Wingdings" pitchFamily="2" charset="2"/>
              <a:buChar char="ü"/>
              <a:defRPr sz="20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07" indent="-171442">
              <a:buFont typeface="Courier New" panose="02070309020205020404" pitchFamily="49" charset="0"/>
              <a:buChar char="o"/>
              <a:defRPr sz="18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Courier New" panose="02070309020205020404" pitchFamily="49" charset="0"/>
              <a:buChar char="o"/>
              <a:defRPr sz="16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974" indent="-171442">
              <a:buFont typeface="Courier New" panose="02070309020205020404" pitchFamily="49" charset="0"/>
              <a:buChar char="o"/>
              <a:defRPr sz="14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4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1B0279F6-5931-8F43-BCE0-BC98459A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F420747-82DC-EB40-A5EC-21D051039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CF8F396-E586-C541-89A5-B2A1EB3D1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F483516-87E8-1949-A4BB-9DDDF75F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772071B-FA0E-E64E-9249-CCDAAAE2A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4463983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1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CF4AF953-91C1-9048-8818-BE5F20A9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C6A921-A9BE-914C-A67D-4F8F074F8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EBF7F4-828B-EE48-B182-70BCB334FC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AC942C1-DD82-EF41-AA8E-3E376789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45E6D96-AC4C-9540-A1AD-DB2DD6A75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7" y="2192966"/>
            <a:ext cx="5308810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4071"/>
                </a:solidFill>
              </a:defRPr>
            </a:lvl1pPr>
            <a:lvl2pPr>
              <a:defRPr sz="2000" b="0">
                <a:solidFill>
                  <a:srgbClr val="004071"/>
                </a:solidFill>
              </a:defRPr>
            </a:lvl2pPr>
            <a:lvl3pPr>
              <a:defRPr sz="1800" b="0">
                <a:solidFill>
                  <a:srgbClr val="004071"/>
                </a:solidFill>
              </a:defRPr>
            </a:lvl3pPr>
            <a:lvl4pPr>
              <a:defRPr sz="1600" b="0">
                <a:solidFill>
                  <a:srgbClr val="004071"/>
                </a:solidFill>
              </a:defRPr>
            </a:lvl4pPr>
            <a:lvl5pPr>
              <a:defRPr sz="1400" b="0">
                <a:solidFill>
                  <a:srgbClr val="00407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with blue / blue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717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F7F3AD9-9D44-C946-AF0A-6AF13A53BA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20AAB8-8499-464E-AFFB-AB0DFA25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408" y="667879"/>
            <a:ext cx="407843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1DAB44-A06E-F045-883E-6EC1E02FF3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408" y="2192966"/>
            <a:ext cx="4078432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707070"/>
                </a:solidFill>
              </a:defRPr>
            </a:lvl1pPr>
            <a:lvl2pPr>
              <a:defRPr sz="2000" b="0">
                <a:solidFill>
                  <a:srgbClr val="707070"/>
                </a:solidFill>
              </a:defRPr>
            </a:lvl2pPr>
            <a:lvl3pPr>
              <a:defRPr sz="1800" b="0">
                <a:solidFill>
                  <a:srgbClr val="707070"/>
                </a:solidFill>
              </a:defRPr>
            </a:lvl3pPr>
            <a:lvl4pPr>
              <a:defRPr sz="1600" b="0">
                <a:solidFill>
                  <a:srgbClr val="707070"/>
                </a:solidFill>
              </a:defRPr>
            </a:lvl4pPr>
            <a:lvl5pPr>
              <a:defRPr sz="1400" b="0">
                <a:solidFill>
                  <a:srgbClr val="7070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839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5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tiff"/><Relationship Id="rId4" Type="http://schemas.openxmlformats.org/officeDocument/2006/relationships/image" Target="../media/image6.tif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tiff"/><Relationship Id="rId4" Type="http://schemas.openxmlformats.org/officeDocument/2006/relationships/image" Target="../media/image6.tif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tiff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6.tiff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8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4.tiff"/><Relationship Id="rId4" Type="http://schemas.openxmlformats.org/officeDocument/2006/relationships/image" Target="../media/image6.tif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tiff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tif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tiff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military personnel&#10;&#10;Description automatically generated">
            <a:extLst>
              <a:ext uri="{FF2B5EF4-FFF2-40B4-BE49-F238E27FC236}">
                <a16:creationId xmlns:a16="http://schemas.microsoft.com/office/drawing/2014/main" id="{B4F397C5-56E4-88B6-3E24-327E4C60F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5" name="Title Placeholder 7">
            <a:extLst>
              <a:ext uri="{FF2B5EF4-FFF2-40B4-BE49-F238E27FC236}">
                <a16:creationId xmlns:a16="http://schemas.microsoft.com/office/drawing/2014/main" id="{FD3804EB-3DAC-5948-A5B9-7DB4FEF1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138" y="378529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E155-B175-A54B-8B1A-B30790CF21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-3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6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7" name="Title Placeholder 2">
            <a:extLst>
              <a:ext uri="{FF2B5EF4-FFF2-40B4-BE49-F238E27FC236}">
                <a16:creationId xmlns:a16="http://schemas.microsoft.com/office/drawing/2014/main" id="{AA5ADE0D-0E04-E540-B578-9260D612CDEE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9DCD8E1-5E2A-E64C-827B-6A588C14782B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D17D14-4473-F847-9DDD-F81EDF10DF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FB87F-7400-2147-A78F-026FE733BE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92" y="1043134"/>
            <a:ext cx="6340908" cy="218652"/>
          </a:xfrm>
          <a:prstGeom prst="rect">
            <a:avLst/>
          </a:prstGeom>
        </p:spPr>
      </p:pic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D4038371-9CFB-4A48-A3A0-1E00821A2823}"/>
              </a:ext>
            </a:extLst>
          </p:cNvPr>
          <p:cNvSpPr txBox="1">
            <a:spLocks/>
          </p:cNvSpPr>
          <p:nvPr userDrawn="1"/>
        </p:nvSpPr>
        <p:spPr>
          <a:xfrm>
            <a:off x="2337271" y="103360"/>
            <a:ext cx="6491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D1092D6-CFC0-4D41-B7FA-1C3803A16C5D}"/>
              </a:ext>
            </a:extLst>
          </p:cNvPr>
          <p:cNvSpPr txBox="1">
            <a:spLocks/>
          </p:cNvSpPr>
          <p:nvPr userDrawn="1"/>
        </p:nvSpPr>
        <p:spPr>
          <a:xfrm>
            <a:off x="2337271" y="1563856"/>
            <a:ext cx="6491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500" b="1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1pPr>
            <a:lvl2pPr marL="514325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ü"/>
              <a:defRPr sz="20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2pPr>
            <a:lvl3pPr marL="857207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3pPr>
            <a:lvl4pPr marL="1200090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4pPr>
            <a:lvl5pPr marL="1542974" indent="-171442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004072"/>
                </a:solidFill>
                <a:latin typeface="Helvetica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lvl="4"/>
            <a:r>
              <a:rPr lang="en-US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033EA-0B4B-FB48-A878-258B9FF459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DB8859-16AC-614A-97D4-941B5A5FF5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8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AFEC60-F1B9-CD49-9C01-88DD206058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051982"/>
            <a:ext cx="6270171" cy="203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B8CBA-00C8-C44C-9E15-90A5D05A7B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A63AE4-6812-E54F-ACF8-9F3E62A224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93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sitting, front, food&#10;&#10;Description automatically generated">
            <a:extLst>
              <a:ext uri="{FF2B5EF4-FFF2-40B4-BE49-F238E27FC236}">
                <a16:creationId xmlns:a16="http://schemas.microsoft.com/office/drawing/2014/main" id="{F3A8D3BA-F775-C64F-82A2-ACA669F24C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0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E204F-BDE1-D642-9FEE-3E9052F509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264"/>
            <a:ext cx="914399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718F2-7315-A04B-80F4-3EA4B33F9A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33176-EABC-7E49-87B8-9BE3FB254B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4" y="35709"/>
            <a:ext cx="2026764" cy="19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rgbClr val="00416D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69EC24-D965-BB4C-BC75-65E94777BD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67" r:id="rId2"/>
    <p:sldLayoutId id="2147483700" r:id="rId3"/>
    <p:sldLayoutId id="214748370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CE55CB-5589-ED4A-B475-8234540DDF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3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1CA350F-B62D-C049-909B-ACEB3B37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E25AF-F88D-AC46-AA14-DC43D25A51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70707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5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5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7981D-FA54-0549-ABE4-BA10740C8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7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500" b="1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0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6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400" b="0" i="0" kern="1200">
          <a:solidFill>
            <a:srgbClr val="0040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5" y="974066"/>
            <a:ext cx="2133600" cy="4914900"/>
          </a:xfrm>
          <a:prstGeom prst="rect">
            <a:avLst/>
          </a:prstGeom>
        </p:spPr>
      </p:pic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BFF38910-56CD-7643-BCAE-518762B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325" y="2766218"/>
            <a:ext cx="5030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DA0D3-416C-5144-AF7C-767C564C4F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8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3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" y="0"/>
            <a:ext cx="9140829" cy="6858000"/>
          </a:xfrm>
          <a:prstGeom prst="rect">
            <a:avLst/>
          </a:prstGeom>
        </p:spPr>
      </p:pic>
      <p:sp>
        <p:nvSpPr>
          <p:cNvPr id="9" name="Triángulo 7">
            <a:extLst>
              <a:ext uri="{FF2B5EF4-FFF2-40B4-BE49-F238E27FC236}">
                <a16:creationId xmlns:a16="http://schemas.microsoft.com/office/drawing/2014/main" id="{2FEB8ACB-F208-BC4A-A9D2-C0A0C31DBEF8}"/>
              </a:ext>
            </a:extLst>
          </p:cNvPr>
          <p:cNvSpPr/>
          <p:nvPr userDrawn="1"/>
        </p:nvSpPr>
        <p:spPr>
          <a:xfrm rot="5400000">
            <a:off x="-953504" y="2475497"/>
            <a:ext cx="3814011" cy="1907004"/>
          </a:xfrm>
          <a:prstGeom prst="triangle">
            <a:avLst>
              <a:gd name="adj" fmla="val 50187"/>
            </a:avLst>
          </a:prstGeom>
          <a:solidFill>
            <a:srgbClr val="014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3" y="2946662"/>
            <a:ext cx="1009733" cy="964674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1ED64FD1-E2DF-374A-9465-A290FE02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512" y="196430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623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41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7">
            <a:extLst>
              <a:ext uri="{FF2B5EF4-FFF2-40B4-BE49-F238E27FC236}">
                <a16:creationId xmlns:a16="http://schemas.microsoft.com/office/drawing/2014/main" id="{ECB936D4-3F67-1D26-DD80-7C64785466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6287" y="3220589"/>
            <a:ext cx="3930904" cy="1579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Financial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Counseling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7406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FBF20D03-62DB-804F-BB77-1203C680BEDF}"/>
              </a:ext>
            </a:extLst>
          </p:cNvPr>
          <p:cNvSpPr txBox="1">
            <a:spLocks/>
          </p:cNvSpPr>
          <p:nvPr/>
        </p:nvSpPr>
        <p:spPr>
          <a:xfrm>
            <a:off x="7774292" y="68580"/>
            <a:ext cx="1306854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8" name="Group 7" descr="Cover design element.">
            <a:extLst>
              <a:ext uri="{FF2B5EF4-FFF2-40B4-BE49-F238E27FC236}">
                <a16:creationId xmlns:a16="http://schemas.microsoft.com/office/drawing/2014/main" id="{E41E9A6B-EB12-E242-B181-AA57C76E7069}"/>
              </a:ext>
            </a:extLst>
          </p:cNvPr>
          <p:cNvGrpSpPr/>
          <p:nvPr/>
        </p:nvGrpSpPr>
        <p:grpSpPr>
          <a:xfrm>
            <a:off x="4572000" y="4583476"/>
            <a:ext cx="3819526" cy="131360"/>
            <a:chOff x="6096000" y="4968301"/>
            <a:chExt cx="5092701" cy="1751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EB509B-63B9-864F-95DD-6CD8A05B2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4968301"/>
              <a:ext cx="5092701" cy="17514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216ACB-C674-2944-B571-5FAE69D00EDE}"/>
                </a:ext>
              </a:extLst>
            </p:cNvPr>
            <p:cNvSpPr/>
            <p:nvPr/>
          </p:nvSpPr>
          <p:spPr>
            <a:xfrm>
              <a:off x="7916449" y="4968301"/>
              <a:ext cx="801666" cy="87573"/>
            </a:xfrm>
            <a:prstGeom prst="rect">
              <a:avLst/>
            </a:prstGeom>
            <a:solidFill>
              <a:srgbClr val="174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Placeholder 7">
            <a:extLst>
              <a:ext uri="{FF2B5EF4-FFF2-40B4-BE49-F238E27FC236}">
                <a16:creationId xmlns:a16="http://schemas.microsoft.com/office/drawing/2014/main" id="{F871708D-953B-75CB-4F4D-CA904187D41A}"/>
              </a:ext>
            </a:extLst>
          </p:cNvPr>
          <p:cNvSpPr txBox="1">
            <a:spLocks/>
          </p:cNvSpPr>
          <p:nvPr/>
        </p:nvSpPr>
        <p:spPr>
          <a:xfrm>
            <a:off x="4766287" y="4880225"/>
            <a:ext cx="3930904" cy="7500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defRPr/>
            </a:pPr>
            <a:r>
              <a:rPr lang="en-US" sz="3200" b="0">
                <a:solidFill>
                  <a:srgbClr val="7070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Edition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C6AD2056-9709-335A-2EFB-05A816A1155A}"/>
              </a:ext>
            </a:extLst>
          </p:cNvPr>
          <p:cNvSpPr txBox="1">
            <a:spLocks/>
          </p:cNvSpPr>
          <p:nvPr/>
        </p:nvSpPr>
        <p:spPr>
          <a:xfrm>
            <a:off x="543608" y="6566388"/>
            <a:ext cx="2405075" cy="1940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1000" b="0" i="1" dirty="0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Updated </a:t>
            </a:r>
            <a:r>
              <a:rPr lang="en-US" sz="1000" b="0" i="1" dirty="0">
                <a:solidFill>
                  <a:srgbClr val="004071"/>
                </a:solidFill>
                <a:latin typeface="Arial" panose="020B0604020202020204" pitchFamily="34" charset="0"/>
              </a:rPr>
              <a:t>July </a:t>
            </a:r>
            <a:r>
              <a:rPr lang="en-US" sz="1000" b="0" i="1" dirty="0">
                <a:solidFill>
                  <a:srgbClr val="004071"/>
                </a:solidFill>
                <a:effectLst/>
                <a:latin typeface="Arial" panose="020B0604020202020204" pitchFamily="34" charset="0"/>
              </a:rPr>
              <a:t>2025</a:t>
            </a:r>
            <a:endParaRPr lang="en-US" sz="1000" b="0" dirty="0">
              <a:solidFill>
                <a:srgbClr val="00407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2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61A1-E087-7217-AB2C-1EC7E1658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DCAF99-CACC-4E14-36A5-128D7352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880" y="4142509"/>
            <a:ext cx="6072049" cy="116549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719B4-A90F-17DC-8279-D5F245B4A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1" y="1550000"/>
            <a:ext cx="6072049" cy="148414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9675FF-7C12-AB8B-A72A-3B5AA9ADA4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Counseling Role-play Procedures </a:t>
            </a: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3122-8FED-1DA0-9741-C1A722811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072049" cy="5058618"/>
          </a:xfrm>
        </p:spPr>
        <p:txBody>
          <a:bodyPr>
            <a:normAutofit/>
          </a:bodyPr>
          <a:lstStyle/>
          <a:p>
            <a:r>
              <a:rPr lang="en-US" dirty="0"/>
              <a:t>Each group will receive a client profile package that contains all the required scenarios, exercise objectives, and material needed.</a:t>
            </a:r>
          </a:p>
          <a:p>
            <a:r>
              <a:rPr lang="en-US" dirty="0"/>
              <a:t>Observers will use the evaluation form located in the Student Manual for feedback.</a:t>
            </a:r>
          </a:p>
          <a:p>
            <a:r>
              <a:rPr lang="en-US" dirty="0"/>
              <a:t>Allot 25 minutes for each session including the observer providing feedback before rotating roles.</a:t>
            </a:r>
          </a:p>
        </p:txBody>
      </p:sp>
      <p:sp>
        <p:nvSpPr>
          <p:cNvPr id="5" name="Oval 4" descr="Graphic containing the page number.">
            <a:extLst>
              <a:ext uri="{FF2B5EF4-FFF2-40B4-BE49-F238E27FC236}">
                <a16:creationId xmlns:a16="http://schemas.microsoft.com/office/drawing/2014/main" id="{3774FDE3-425F-F703-6913-2F1DD5A38AAE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211361B0-638F-87D9-E298-BCF08863E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6-7</a:t>
            </a:r>
          </a:p>
        </p:txBody>
      </p:sp>
    </p:spTree>
    <p:extLst>
      <p:ext uri="{BB962C8B-B14F-4D97-AF65-F5344CB8AC3E}">
        <p14:creationId xmlns:p14="http://schemas.microsoft.com/office/powerpoint/2010/main" val="142516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B2584-D9D2-9B14-1F55-9B86FD247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3DCDB4-BAE5-42DB-07C9-A01D4B362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1" y="3823854"/>
            <a:ext cx="6491817" cy="148414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09BAA-DE19-BD49-C874-501DFD4F5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1" y="1508137"/>
            <a:ext cx="6491817" cy="116549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0BA7A-541C-02B7-CF7F-DECEE084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806729" cy="1325563"/>
          </a:xfrm>
        </p:spPr>
        <p:txBody>
          <a:bodyPr/>
          <a:lstStyle/>
          <a:p>
            <a:r>
              <a:rPr lang="en-US"/>
              <a:t>Role-playing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D247-DDBC-07D9-A79A-49BAFD47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50586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As the client, your role is to realistically reflect the scenario without becoming combative or overly unreceptive.</a:t>
            </a:r>
          </a:p>
          <a:p>
            <a:r>
              <a:rPr lang="en-US" dirty="0"/>
              <a:t>CFS may ask for a “pause” if unsure how to proceed during the counseling process and discuss with the observer.</a:t>
            </a:r>
          </a:p>
          <a:p>
            <a:r>
              <a:rPr lang="en-US" dirty="0"/>
              <a:t>If the client requires an in-depth discussion on additional topics, referrals and scheduling additional appointments are an option.</a:t>
            </a:r>
          </a:p>
          <a:p>
            <a:r>
              <a:rPr lang="en-US" u="sng" dirty="0"/>
              <a:t>Stay on topic</a:t>
            </a:r>
            <a:r>
              <a:rPr lang="en-US" dirty="0"/>
              <a:t>. It is easy to go “down a rabbit hole.”</a:t>
            </a:r>
          </a:p>
        </p:txBody>
      </p:sp>
    </p:spTree>
    <p:extLst>
      <p:ext uri="{BB962C8B-B14F-4D97-AF65-F5344CB8AC3E}">
        <p14:creationId xmlns:p14="http://schemas.microsoft.com/office/powerpoint/2010/main" val="117803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CFD49-E52B-CAD4-F7C8-297AA0886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9263-CB73-8CD7-5311-7EFA2BA7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806729" cy="1325563"/>
          </a:xfrm>
        </p:spPr>
        <p:txBody>
          <a:bodyPr/>
          <a:lstStyle/>
          <a:p>
            <a:r>
              <a:rPr lang="en-US"/>
              <a:t>Role-play Review</a:t>
            </a:r>
          </a:p>
        </p:txBody>
      </p:sp>
      <p:sp>
        <p:nvSpPr>
          <p:cNvPr id="7" name="Rectangle 6" descr="Decorative rectangle.">
            <a:extLst>
              <a:ext uri="{FF2B5EF4-FFF2-40B4-BE49-F238E27FC236}">
                <a16:creationId xmlns:a16="http://schemas.microsoft.com/office/drawing/2014/main" id="{ECAE0CFA-12FE-5267-66B6-3351996C46B2}"/>
              </a:ext>
            </a:extLst>
          </p:cNvPr>
          <p:cNvSpPr/>
          <p:nvPr/>
        </p:nvSpPr>
        <p:spPr>
          <a:xfrm>
            <a:off x="1863001" y="2465960"/>
            <a:ext cx="2861509" cy="2585104"/>
          </a:xfrm>
          <a:prstGeom prst="rect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34C58-5F5B-882C-D27F-C15BF3F639E4}"/>
              </a:ext>
            </a:extLst>
          </p:cNvPr>
          <p:cNvSpPr/>
          <p:nvPr/>
        </p:nvSpPr>
        <p:spPr>
          <a:xfrm>
            <a:off x="1995837" y="2593310"/>
            <a:ext cx="25840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C2694-3903-D2FF-5465-16BBE1CBE9DF}"/>
              </a:ext>
            </a:extLst>
          </p:cNvPr>
          <p:cNvSpPr/>
          <p:nvPr/>
        </p:nvSpPr>
        <p:spPr>
          <a:xfrm>
            <a:off x="2082390" y="3378140"/>
            <a:ext cx="25092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Was this easy?</a:t>
            </a:r>
          </a:p>
          <a:p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Were you able    </a:t>
            </a:r>
            <a:b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complete </a:t>
            </a:r>
            <a:b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scenario?</a:t>
            </a:r>
          </a:p>
        </p:txBody>
      </p:sp>
      <p:sp>
        <p:nvSpPr>
          <p:cNvPr id="10" name="Rectangle 9" descr="Decorative rectangle.">
            <a:extLst>
              <a:ext uri="{FF2B5EF4-FFF2-40B4-BE49-F238E27FC236}">
                <a16:creationId xmlns:a16="http://schemas.microsoft.com/office/drawing/2014/main" id="{77C2EA63-66A3-B98F-5B4E-67EC3668A9A4}"/>
              </a:ext>
            </a:extLst>
          </p:cNvPr>
          <p:cNvSpPr/>
          <p:nvPr/>
        </p:nvSpPr>
        <p:spPr>
          <a:xfrm>
            <a:off x="4943899" y="2465960"/>
            <a:ext cx="3179438" cy="2585104"/>
          </a:xfrm>
          <a:prstGeom prst="rect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7C0DB-35C0-2363-9011-7C5B7E29296F}"/>
              </a:ext>
            </a:extLst>
          </p:cNvPr>
          <p:cNvSpPr/>
          <p:nvPr/>
        </p:nvSpPr>
        <p:spPr>
          <a:xfrm>
            <a:off x="5076735" y="2593310"/>
            <a:ext cx="258401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F4C4A-DE9E-BB5C-687D-8CA4A2CD7987}"/>
              </a:ext>
            </a:extLst>
          </p:cNvPr>
          <p:cNvSpPr/>
          <p:nvPr/>
        </p:nvSpPr>
        <p:spPr>
          <a:xfrm>
            <a:off x="5214798" y="3378140"/>
            <a:ext cx="29085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Did the CFS meet </a:t>
            </a:r>
            <a:b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needs?</a:t>
            </a:r>
          </a:p>
          <a:p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Did you trust the </a:t>
            </a:r>
            <a:b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CFS to discuss your </a:t>
            </a:r>
            <a:b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financial issues?</a:t>
            </a:r>
          </a:p>
        </p:txBody>
      </p:sp>
    </p:spTree>
    <p:extLst>
      <p:ext uri="{BB962C8B-B14F-4D97-AF65-F5344CB8AC3E}">
        <p14:creationId xmlns:p14="http://schemas.microsoft.com/office/powerpoint/2010/main" val="341319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D574-9610-22C1-F406-1A440A33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7F4BB-30E3-BFAF-AAAB-43E9D7F2A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Counseling Fundamentals</a:t>
            </a:r>
          </a:p>
          <a:p>
            <a:r>
              <a:rPr lang="en-US"/>
              <a:t>Open-ended Questions</a:t>
            </a:r>
          </a:p>
          <a:p>
            <a:r>
              <a:rPr lang="en-US"/>
              <a:t>Measuring Success in Counseling</a:t>
            </a:r>
          </a:p>
          <a:p>
            <a:r>
              <a:rPr lang="en-US"/>
              <a:t>More Financial Counseling Tools</a:t>
            </a:r>
          </a:p>
          <a:p>
            <a:r>
              <a:rPr lang="en-US"/>
              <a:t>Role-play Counseling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106216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54648-9567-ABAF-912A-6AD6060A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</p:spPr>
        <p:txBody>
          <a:bodyPr/>
          <a:lstStyle/>
          <a:p>
            <a:r>
              <a:rPr lang="en-US"/>
              <a:t>Counseling Fundamentals</a:t>
            </a: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54C48576-4FB2-D353-6D3C-0862301B9618}"/>
              </a:ext>
            </a:extLst>
          </p:cNvPr>
          <p:cNvSpPr/>
          <p:nvPr/>
        </p:nvSpPr>
        <p:spPr>
          <a:xfrm>
            <a:off x="2332437" y="4317341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50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B9C8D566-F677-F84F-C340-0B7372D98FE1}"/>
              </a:ext>
            </a:extLst>
          </p:cNvPr>
          <p:cNvSpPr/>
          <p:nvPr/>
        </p:nvSpPr>
        <p:spPr>
          <a:xfrm>
            <a:off x="2332437" y="2972702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 descr="Box highlighting bullet point.">
            <a:extLst>
              <a:ext uri="{FF2B5EF4-FFF2-40B4-BE49-F238E27FC236}">
                <a16:creationId xmlns:a16="http://schemas.microsoft.com/office/drawing/2014/main" id="{9A487573-B67D-E933-7E5B-ADFE0D7629AC}"/>
              </a:ext>
            </a:extLst>
          </p:cNvPr>
          <p:cNvSpPr/>
          <p:nvPr/>
        </p:nvSpPr>
        <p:spPr>
          <a:xfrm>
            <a:off x="2332438" y="1628063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F7F3E-EFCC-34EA-2722-821721213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Normalizing</a:t>
            </a:r>
          </a:p>
          <a:p>
            <a:pPr>
              <a:lnSpc>
                <a:spcPct val="150000"/>
              </a:lnSpc>
            </a:pPr>
            <a:r>
              <a:rPr lang="en-US" dirty="0"/>
              <a:t>Change</a:t>
            </a:r>
          </a:p>
          <a:p>
            <a:pPr>
              <a:lnSpc>
                <a:spcPct val="150000"/>
              </a:lnSpc>
            </a:pPr>
            <a:r>
              <a:rPr lang="en-US" dirty="0"/>
              <a:t>The client can solve their problem</a:t>
            </a:r>
          </a:p>
          <a:p>
            <a:pPr>
              <a:lnSpc>
                <a:spcPct val="150000"/>
              </a:lnSpc>
            </a:pPr>
            <a:r>
              <a:rPr lang="en-US" dirty="0"/>
              <a:t>Clients feel vulnerable</a:t>
            </a:r>
          </a:p>
          <a:p>
            <a:pPr>
              <a:lnSpc>
                <a:spcPct val="150000"/>
              </a:lnSpc>
            </a:pPr>
            <a:r>
              <a:rPr lang="en-US" dirty="0"/>
              <a:t>Couples have unique needs</a:t>
            </a:r>
          </a:p>
        </p:txBody>
      </p:sp>
    </p:spTree>
    <p:extLst>
      <p:ext uri="{BB962C8B-B14F-4D97-AF65-F5344CB8AC3E}">
        <p14:creationId xmlns:p14="http://schemas.microsoft.com/office/powerpoint/2010/main" val="107215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DCA6-CD23-BA03-56E1-A6FF65C3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2F44-8405-2908-08B4-4E8992FA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</p:spPr>
        <p:txBody>
          <a:bodyPr/>
          <a:lstStyle/>
          <a:p>
            <a:r>
              <a:rPr lang="en-US" dirty="0"/>
              <a:t>Open-ended Questions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66113-074C-E021-7D50-14E469D164F5}"/>
              </a:ext>
            </a:extLst>
          </p:cNvPr>
          <p:cNvSpPr txBox="1"/>
          <p:nvPr/>
        </p:nvSpPr>
        <p:spPr>
          <a:xfrm>
            <a:off x="1472299" y="2673348"/>
            <a:ext cx="26162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open-ended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grpSp>
        <p:nvGrpSpPr>
          <p:cNvPr id="16" name="Group 15" descr="Graphic that states &quot;vs&quot;.">
            <a:extLst>
              <a:ext uri="{FF2B5EF4-FFF2-40B4-BE49-F238E27FC236}">
                <a16:creationId xmlns:a16="http://schemas.microsoft.com/office/drawing/2014/main" id="{FE534D78-10BE-DFFF-F197-7DE8CEAB6A26}"/>
              </a:ext>
            </a:extLst>
          </p:cNvPr>
          <p:cNvGrpSpPr/>
          <p:nvPr/>
        </p:nvGrpSpPr>
        <p:grpSpPr>
          <a:xfrm>
            <a:off x="4270146" y="3009367"/>
            <a:ext cx="1038108" cy="982072"/>
            <a:chOff x="4270146" y="3009367"/>
            <a:chExt cx="1038108" cy="982072"/>
          </a:xfrm>
        </p:grpSpPr>
        <p:sp>
          <p:nvSpPr>
            <p:cNvPr id="10" name="Flowchart: Connector 3">
              <a:extLst>
                <a:ext uri="{FF2B5EF4-FFF2-40B4-BE49-F238E27FC236}">
                  <a16:creationId xmlns:a16="http://schemas.microsoft.com/office/drawing/2014/main" id="{CAF78DF3-F579-76FE-C43B-3092F856562C}"/>
                </a:ext>
              </a:extLst>
            </p:cNvPr>
            <p:cNvSpPr/>
            <p:nvPr/>
          </p:nvSpPr>
          <p:spPr>
            <a:xfrm>
              <a:off x="4270146" y="3009367"/>
              <a:ext cx="1038108" cy="982072"/>
            </a:xfrm>
            <a:prstGeom prst="flowChartConnector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E6E441-1185-823D-96C2-FC9972FD4FD8}"/>
                </a:ext>
              </a:extLst>
            </p:cNvPr>
            <p:cNvSpPr txBox="1"/>
            <p:nvPr/>
          </p:nvSpPr>
          <p:spPr>
            <a:xfrm>
              <a:off x="4280466" y="3177238"/>
              <a:ext cx="1027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41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859DB49-DAF7-2336-B807-5BAC4C63626E}"/>
              </a:ext>
            </a:extLst>
          </p:cNvPr>
          <p:cNvSpPr txBox="1"/>
          <p:nvPr/>
        </p:nvSpPr>
        <p:spPr>
          <a:xfrm>
            <a:off x="5500213" y="2669408"/>
            <a:ext cx="26162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</a:t>
            </a:r>
            <a:br>
              <a:rPr lang="en-US" sz="3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open-ended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rgbClr val="00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4" name="Oval 13" descr="Graphic containing the page number.">
            <a:extLst>
              <a:ext uri="{FF2B5EF4-FFF2-40B4-BE49-F238E27FC236}">
                <a16:creationId xmlns:a16="http://schemas.microsoft.com/office/drawing/2014/main" id="{A578634A-62CC-44C4-6C9B-8D972FFFFEDD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6">
            <a:extLst>
              <a:ext uri="{FF2B5EF4-FFF2-40B4-BE49-F238E27FC236}">
                <a16:creationId xmlns:a16="http://schemas.microsoft.com/office/drawing/2014/main" id="{990A9AE8-C3F3-413A-94A4-950BF3755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>
                <a:latin typeface="Arial Narrow" panose="020B0604020202020204" pitchFamily="34" charset="0"/>
                <a:cs typeface="Arial" panose="020B0604020202020204" pitchFamily="34" charset="0"/>
              </a:rPr>
              <a:t>6-2</a:t>
            </a:r>
          </a:p>
        </p:txBody>
      </p:sp>
    </p:spTree>
    <p:extLst>
      <p:ext uri="{BB962C8B-B14F-4D97-AF65-F5344CB8AC3E}">
        <p14:creationId xmlns:p14="http://schemas.microsoft.com/office/powerpoint/2010/main" val="2893101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55CD4-5AA2-95CA-D3C6-AF3771FC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A45-2933-681D-CD45-49295221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491817" cy="1325563"/>
          </a:xfrm>
        </p:spPr>
        <p:txBody>
          <a:bodyPr/>
          <a:lstStyle/>
          <a:p>
            <a:r>
              <a:rPr lang="en-US"/>
              <a:t>Measuring Success</a:t>
            </a:r>
          </a:p>
        </p:txBody>
      </p:sp>
      <p:sp>
        <p:nvSpPr>
          <p:cNvPr id="9" name="Rectangle 8" descr="Box highlighting bullet point.">
            <a:extLst>
              <a:ext uri="{FF2B5EF4-FFF2-40B4-BE49-F238E27FC236}">
                <a16:creationId xmlns:a16="http://schemas.microsoft.com/office/drawing/2014/main" id="{EA40F75C-C927-207B-6F7B-9789F8DC0C36}"/>
              </a:ext>
            </a:extLst>
          </p:cNvPr>
          <p:cNvSpPr/>
          <p:nvPr/>
        </p:nvSpPr>
        <p:spPr>
          <a:xfrm>
            <a:off x="2332435" y="5791336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50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 descr="Box highlighting bullet point.">
            <a:extLst>
              <a:ext uri="{FF2B5EF4-FFF2-40B4-BE49-F238E27FC236}">
                <a16:creationId xmlns:a16="http://schemas.microsoft.com/office/drawing/2014/main" id="{335D0341-22B3-B463-30D0-4EC69D296C84}"/>
              </a:ext>
            </a:extLst>
          </p:cNvPr>
          <p:cNvSpPr/>
          <p:nvPr/>
        </p:nvSpPr>
        <p:spPr>
          <a:xfrm>
            <a:off x="2332435" y="4390738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500">
              <a:solidFill>
                <a:srgbClr val="0041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 descr="Box highlighting bullet point.">
            <a:extLst>
              <a:ext uri="{FF2B5EF4-FFF2-40B4-BE49-F238E27FC236}">
                <a16:creationId xmlns:a16="http://schemas.microsoft.com/office/drawing/2014/main" id="{EC0E2C9B-8085-06DE-28E2-B792184ED6C6}"/>
              </a:ext>
            </a:extLst>
          </p:cNvPr>
          <p:cNvSpPr/>
          <p:nvPr/>
        </p:nvSpPr>
        <p:spPr>
          <a:xfrm>
            <a:off x="2332437" y="2889572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 descr="Box highlighting bullet point.">
            <a:extLst>
              <a:ext uri="{FF2B5EF4-FFF2-40B4-BE49-F238E27FC236}">
                <a16:creationId xmlns:a16="http://schemas.microsoft.com/office/drawing/2014/main" id="{4AD1A9AA-3D63-949E-C791-81F3CA45221B}"/>
              </a:ext>
            </a:extLst>
          </p:cNvPr>
          <p:cNvSpPr/>
          <p:nvPr/>
        </p:nvSpPr>
        <p:spPr>
          <a:xfrm>
            <a:off x="2332438" y="1544933"/>
            <a:ext cx="6072049" cy="6083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DE6A8-E3B2-A3B4-B1C0-0FE5619C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480725"/>
            <a:ext cx="6668183" cy="5294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Client actively participates</a:t>
            </a:r>
          </a:p>
          <a:p>
            <a:pPr>
              <a:lnSpc>
                <a:spcPct val="150000"/>
              </a:lnSpc>
            </a:pPr>
            <a:r>
              <a:rPr lang="en-US" dirty="0"/>
              <a:t>Clients takes ownership</a:t>
            </a:r>
          </a:p>
          <a:p>
            <a:pPr>
              <a:lnSpc>
                <a:spcPct val="150000"/>
              </a:lnSpc>
            </a:pPr>
            <a:r>
              <a:rPr lang="en-US" dirty="0"/>
              <a:t>Client prioritizes options</a:t>
            </a:r>
          </a:p>
          <a:p>
            <a:pPr>
              <a:lnSpc>
                <a:spcPct val="100000"/>
              </a:lnSpc>
            </a:pPr>
            <a:r>
              <a:rPr lang="en-US" dirty="0"/>
              <a:t>Positive change in mood, affect </a:t>
            </a:r>
            <a:br>
              <a:rPr lang="en-US" dirty="0"/>
            </a:br>
            <a:r>
              <a:rPr lang="en-US" dirty="0"/>
              <a:t>and / or demeanor</a:t>
            </a:r>
          </a:p>
          <a:p>
            <a:pPr>
              <a:lnSpc>
                <a:spcPct val="150000"/>
              </a:lnSpc>
            </a:pPr>
            <a:r>
              <a:rPr lang="en-US" dirty="0"/>
              <a:t>Client verbalizes a sense of hope</a:t>
            </a:r>
          </a:p>
          <a:p>
            <a:pPr>
              <a:lnSpc>
                <a:spcPct val="150000"/>
              </a:lnSpc>
            </a:pPr>
            <a:r>
              <a:rPr lang="en-US" dirty="0"/>
              <a:t>Client willing to come back</a:t>
            </a:r>
          </a:p>
          <a:p>
            <a:pPr>
              <a:lnSpc>
                <a:spcPct val="150000"/>
              </a:lnSpc>
            </a:pPr>
            <a:r>
              <a:rPr lang="en-US" dirty="0"/>
              <a:t>Spouses reach consensus</a:t>
            </a:r>
          </a:p>
        </p:txBody>
      </p:sp>
    </p:spTree>
    <p:extLst>
      <p:ext uri="{BB962C8B-B14F-4D97-AF65-F5344CB8AC3E}">
        <p14:creationId xmlns:p14="http://schemas.microsoft.com/office/powerpoint/2010/main" val="3848976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B6713-3F59-9544-6FB6-36208C88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7055-1F61-9B90-FEBC-2A0528C1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806729" cy="1325563"/>
          </a:xfrm>
        </p:spPr>
        <p:txBody>
          <a:bodyPr/>
          <a:lstStyle/>
          <a:p>
            <a:r>
              <a:rPr lang="en-US"/>
              <a:t>More Financial Counseling Tools</a:t>
            </a:r>
          </a:p>
        </p:txBody>
      </p:sp>
      <p:pic>
        <p:nvPicPr>
          <p:cNvPr id="12" name="Picture 11" descr="Screenshot of the Financial Counseling Planning Sheet.">
            <a:extLst>
              <a:ext uri="{FF2B5EF4-FFF2-40B4-BE49-F238E27FC236}">
                <a16:creationId xmlns:a16="http://schemas.microsoft.com/office/drawing/2014/main" id="{3BCDA5FB-567E-CA42-580F-6E98528B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35876" y="1639157"/>
            <a:ext cx="3204535" cy="4147046"/>
          </a:xfrm>
          <a:prstGeom prst="rect">
            <a:avLst/>
          </a:prstGeom>
          <a:ln>
            <a:solidFill>
              <a:srgbClr val="004071"/>
            </a:solidFill>
          </a:ln>
        </p:spPr>
      </p:pic>
      <p:pic>
        <p:nvPicPr>
          <p:cNvPr id="9" name="Picture 8" descr="Screenshot of the Interviewing Checklist.">
            <a:extLst>
              <a:ext uri="{FF2B5EF4-FFF2-40B4-BE49-F238E27FC236}">
                <a16:creationId xmlns:a16="http://schemas.microsoft.com/office/drawing/2014/main" id="{BD8CCA85-55DF-60B3-9C68-AC5BD4AD4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77683" y="1639157"/>
            <a:ext cx="3204535" cy="4147046"/>
          </a:xfrm>
          <a:prstGeom prst="rect">
            <a:avLst/>
          </a:prstGeom>
          <a:ln>
            <a:solidFill>
              <a:srgbClr val="004071"/>
            </a:solidFill>
          </a:ln>
        </p:spPr>
      </p:pic>
      <p:sp>
        <p:nvSpPr>
          <p:cNvPr id="13" name="Oval 12" descr="Graphic containing the page number.">
            <a:extLst>
              <a:ext uri="{FF2B5EF4-FFF2-40B4-BE49-F238E27FC236}">
                <a16:creationId xmlns:a16="http://schemas.microsoft.com/office/drawing/2014/main" id="{9EECB4D2-0FE4-8C66-9821-3FF4DB4DE5C4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E0386B41-FD36-2C25-4A11-6A1FE2F91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850499"/>
            <a:ext cx="73269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>
                <a:latin typeface="Arial Narrow" panose="020B0604020202020204" pitchFamily="34" charset="0"/>
                <a:cs typeface="Arial" panose="020B0604020202020204" pitchFamily="34" charset="0"/>
              </a:rPr>
              <a:t>6-3 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Arial Narrow" panose="020B0604020202020204" pitchFamily="34" charset="0"/>
                <a:cs typeface="Arial" panose="020B0604020202020204" pitchFamily="34" charset="0"/>
              </a:rPr>
              <a:t>6-4</a:t>
            </a:r>
          </a:p>
        </p:txBody>
      </p:sp>
    </p:spTree>
    <p:extLst>
      <p:ext uri="{BB962C8B-B14F-4D97-AF65-F5344CB8AC3E}">
        <p14:creationId xmlns:p14="http://schemas.microsoft.com/office/powerpoint/2010/main" val="193834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7E35-E8C6-7169-0026-D45DF7D69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F624623-ECFD-5025-9E0A-D1B101E757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Activity: Role-play Counseling Application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6E7AA-4EFE-BF4C-3D1C-AE4E1F493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611308"/>
          </a:xfrm>
        </p:spPr>
        <p:txBody>
          <a:bodyPr/>
          <a:lstStyle/>
          <a:p>
            <a:r>
              <a:rPr lang="en-US"/>
              <a:t>Apply what you learned</a:t>
            </a:r>
          </a:p>
        </p:txBody>
      </p:sp>
      <p:pic>
        <p:nvPicPr>
          <p:cNvPr id="3" name="Picture 2" descr="A group of service members having a discussion.">
            <a:extLst>
              <a:ext uri="{FF2B5EF4-FFF2-40B4-BE49-F238E27FC236}">
                <a16:creationId xmlns:a16="http://schemas.microsoft.com/office/drawing/2014/main" id="{381C00E8-F759-270D-8643-06FB4100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089" y="2279390"/>
            <a:ext cx="3765782" cy="2236262"/>
          </a:xfrm>
          <a:prstGeom prst="rect">
            <a:avLst/>
          </a:prstGeom>
        </p:spPr>
      </p:pic>
      <p:pic>
        <p:nvPicPr>
          <p:cNvPr id="7" name="Picture 6" descr="The 8-Step Counseling Cycle infographic.">
            <a:extLst>
              <a:ext uri="{FF2B5EF4-FFF2-40B4-BE49-F238E27FC236}">
                <a16:creationId xmlns:a16="http://schemas.microsoft.com/office/drawing/2014/main" id="{B98A83DA-709D-5D12-7ECA-B54E27D88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18" y="2068796"/>
            <a:ext cx="2421717" cy="2446856"/>
          </a:xfrm>
          <a:prstGeom prst="rect">
            <a:avLst/>
          </a:prstGeom>
        </p:spPr>
      </p:pic>
      <p:pic>
        <p:nvPicPr>
          <p:cNvPr id="8" name="Picture 7" descr="A group of service members having a discussion.">
            <a:extLst>
              <a:ext uri="{FF2B5EF4-FFF2-40B4-BE49-F238E27FC236}">
                <a16:creationId xmlns:a16="http://schemas.microsoft.com/office/drawing/2014/main" id="{B350AECD-20EE-9D2F-3CB8-EF8466162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725" y="4619878"/>
            <a:ext cx="2766292" cy="20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21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5EE37-00EA-3B2B-24BB-BD1D3C459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6247-ABB0-418D-1563-B77AB396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271" y="113299"/>
            <a:ext cx="6806729" cy="1325563"/>
          </a:xfrm>
        </p:spPr>
        <p:txBody>
          <a:bodyPr/>
          <a:lstStyle/>
          <a:p>
            <a:r>
              <a:rPr lang="en-US"/>
              <a:t>Demonstration Video</a:t>
            </a:r>
          </a:p>
        </p:txBody>
      </p:sp>
      <p:pic>
        <p:nvPicPr>
          <p:cNvPr id="5" name="Picture 4" descr="Screenshot of a demonstration video.">
            <a:extLst>
              <a:ext uri="{FF2B5EF4-FFF2-40B4-BE49-F238E27FC236}">
                <a16:creationId xmlns:a16="http://schemas.microsoft.com/office/drawing/2014/main" id="{2BB0809F-FF20-E434-6F0D-C68FEBAA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45" y="2097405"/>
            <a:ext cx="7053943" cy="39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05E3D-86D5-91A4-8401-203BBBC1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C35BA-5668-5204-9612-1611ECBCD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1" y="3118336"/>
            <a:ext cx="6072049" cy="8135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625A3-4A5A-1D1D-B78C-1840A7F0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37271" y="1563856"/>
            <a:ext cx="6072049" cy="81358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419B1-8ABF-D89D-9162-C9EB043646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26880" y="-59412"/>
            <a:ext cx="649181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1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416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Counseling Role-play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36A33-080F-3FF0-2556-E8970855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271" y="1563856"/>
            <a:ext cx="6491817" cy="5058618"/>
          </a:xfrm>
        </p:spPr>
        <p:txBody>
          <a:bodyPr>
            <a:normAutofit/>
          </a:bodyPr>
          <a:lstStyle/>
          <a:p>
            <a:r>
              <a:rPr lang="en-US" dirty="0"/>
              <a:t>The class will be divided into small groups, with three learners per group.</a:t>
            </a:r>
          </a:p>
          <a:p>
            <a:r>
              <a:rPr lang="en-US" dirty="0"/>
              <a:t>Each group will consist of an observer, CFS, and the client.</a:t>
            </a:r>
          </a:p>
          <a:p>
            <a:r>
              <a:rPr lang="en-US" dirty="0"/>
              <a:t>Each member will be able to practice their counseling skills as a CFS.</a:t>
            </a:r>
          </a:p>
          <a:p>
            <a:r>
              <a:rPr lang="en-US" dirty="0"/>
              <a:t>Roles are rotated AFTER each learner completes their CFS scenario.</a:t>
            </a:r>
          </a:p>
          <a:p>
            <a:pPr marL="0" indent="0">
              <a:buNone/>
            </a:pPr>
            <a:r>
              <a:rPr lang="en-US" b="0" dirty="0"/>
              <a:t>The goal of this exercise is to practice applying the 8-step Counseling Cycle using common scenarios you will encounter as Command Financial Specialists.</a:t>
            </a:r>
          </a:p>
        </p:txBody>
      </p:sp>
      <p:sp>
        <p:nvSpPr>
          <p:cNvPr id="2" name="Oval 1" descr="Graphic containing the page number.">
            <a:extLst>
              <a:ext uri="{FF2B5EF4-FFF2-40B4-BE49-F238E27FC236}">
                <a16:creationId xmlns:a16="http://schemas.microsoft.com/office/drawing/2014/main" id="{612F5D39-F515-7F85-F98F-5CFD7F8D8C1F}"/>
              </a:ext>
            </a:extLst>
          </p:cNvPr>
          <p:cNvSpPr/>
          <p:nvPr/>
        </p:nvSpPr>
        <p:spPr>
          <a:xfrm>
            <a:off x="8050403" y="5861468"/>
            <a:ext cx="732693" cy="732693"/>
          </a:xfrm>
          <a:prstGeom prst="ellipse">
            <a:avLst/>
          </a:prstGeom>
          <a:solidFill>
            <a:srgbClr val="00416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4580EAF0-A1E2-7A8F-98A9-C4CA49694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69" y="5958509"/>
            <a:ext cx="7326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CC00"/>
              </a:buClr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Font typeface="Times New Roman" panose="02020603050405020304" pitchFamily="18" charset="0"/>
              <a:buChar char="»"/>
              <a:defRPr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spcBef>
                <a:spcPct val="20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  <a:t>SM</a:t>
            </a:r>
            <a:br>
              <a:rPr lang="en-US" altLang="en-US" sz="1500" dirty="0">
                <a:latin typeface="Arial Narrow" panose="020B0604020202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 Narrow" panose="020B0604020202020204" pitchFamily="34" charset="0"/>
                <a:cs typeface="Arial" panose="020B0604020202020204" pitchFamily="34" charset="0"/>
              </a:rPr>
              <a:t>6-6</a:t>
            </a:r>
          </a:p>
        </p:txBody>
      </p:sp>
    </p:spTree>
    <p:extLst>
      <p:ext uri="{BB962C8B-B14F-4D97-AF65-F5344CB8AC3E}">
        <p14:creationId xmlns:p14="http://schemas.microsoft.com/office/powerpoint/2010/main" val="3291337795"/>
      </p:ext>
    </p:extLst>
  </p:cSld>
  <p:clrMapOvr>
    <a:masterClrMapping/>
  </p:clrMapOvr>
</p:sld>
</file>

<file path=ppt/theme/theme1.xml><?xml version="1.0" encoding="utf-8"?>
<a:theme xmlns:a="http://schemas.openxmlformats.org/drawingml/2006/main" name="Main Title Slides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C0255FB0-EE3A-B54F-AE76-11349CA13AEC}"/>
    </a:ext>
  </a:extLst>
</a:theme>
</file>

<file path=ppt/theme/theme10.xml><?xml version="1.0" encoding="utf-8"?>
<a:theme xmlns:a="http://schemas.openxmlformats.org/drawingml/2006/main" name="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1.xml><?xml version="1.0" encoding="utf-8"?>
<a:theme xmlns:a="http://schemas.openxmlformats.org/drawingml/2006/main" name="1_Content Slides with blue / grey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2.xml><?xml version="1.0" encoding="utf-8"?>
<a:theme xmlns:a="http://schemas.openxmlformats.org/drawingml/2006/main" name="Content Slide with stripe and ar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1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3.xml><?xml version="1.0" encoding="utf-8"?>
<a:theme xmlns:a="http://schemas.openxmlformats.org/drawingml/2006/main" name="2_Content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4.xml><?xml version="1.0" encoding="utf-8"?>
<a:theme xmlns:a="http://schemas.openxmlformats.org/drawingml/2006/main" name="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5.xml><?xml version="1.0" encoding="utf-8"?>
<a:theme xmlns:a="http://schemas.openxmlformats.org/drawingml/2006/main" name="1_Title Slides with blue / blue text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6.xml><?xml version="1.0" encoding="utf-8"?>
<a:theme xmlns:a="http://schemas.openxmlformats.org/drawingml/2006/main" name="Title Slides w/ no art blue / grey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7.xml><?xml version="1.0" encoding="utf-8"?>
<a:theme xmlns:a="http://schemas.openxmlformats.org/drawingml/2006/main" name="Title Slides w/ no art blue / blu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8.xml><?xml version="1.0" encoding="utf-8"?>
<a:theme xmlns:a="http://schemas.openxmlformats.org/drawingml/2006/main" name="Title Slide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Universal NARROW Template" id="{999B8A54-31A7-A641-A453-2D39367D5C38}" vid="{B854D9F3-6D4B-A34B-8C32-61B88E543A0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92</TotalTime>
  <Words>402</Words>
  <Application>Microsoft Macintosh PowerPoint</Application>
  <PresentationFormat>Letter Paper (8.5x11 in)</PresentationFormat>
  <Paragraphs>79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Arial</vt:lpstr>
      <vt:lpstr>Arial Narrow</vt:lpstr>
      <vt:lpstr>Calibri</vt:lpstr>
      <vt:lpstr>Courier New</vt:lpstr>
      <vt:lpstr>Helvetica</vt:lpstr>
      <vt:lpstr>Wingdings</vt:lpstr>
      <vt:lpstr>Main Title Slides</vt:lpstr>
      <vt:lpstr>1_Content Slides with blue / blue text</vt:lpstr>
      <vt:lpstr>2_Content Slides with blue / blue text</vt:lpstr>
      <vt:lpstr>Title Slides with blue / blue text</vt:lpstr>
      <vt:lpstr>1_Title Slides with blue / blue text</vt:lpstr>
      <vt:lpstr>Title Slides w/ no art blue / grey</vt:lpstr>
      <vt:lpstr>Title Slides w/ no art blue / blue</vt:lpstr>
      <vt:lpstr>Title Slide</vt:lpstr>
      <vt:lpstr>Custom Design</vt:lpstr>
      <vt:lpstr>Content Slides with blue / blue text</vt:lpstr>
      <vt:lpstr>1_Content Slides with blue / grey text</vt:lpstr>
      <vt:lpstr>Content Slide with stripe and art</vt:lpstr>
      <vt:lpstr>1_Custom Design</vt:lpstr>
      <vt:lpstr>Financial Counseling Application</vt:lpstr>
      <vt:lpstr>Agenda</vt:lpstr>
      <vt:lpstr>Counseling Fundamentals</vt:lpstr>
      <vt:lpstr>Open-ended Questions</vt:lpstr>
      <vt:lpstr>Measuring Success</vt:lpstr>
      <vt:lpstr>More Financial Counseling Tools</vt:lpstr>
      <vt:lpstr>Activity: Role-play Counseling Application</vt:lpstr>
      <vt:lpstr>Demonstration Video</vt:lpstr>
      <vt:lpstr>Counseling Role-play Procedures</vt:lpstr>
      <vt:lpstr>Counseling Role-play Procedures (cont.)</vt:lpstr>
      <vt:lpstr>Role-playing Rules</vt:lpstr>
      <vt:lpstr>Role-play 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Patton</dc:creator>
  <cp:lastModifiedBy>Samantha Salazar</cp:lastModifiedBy>
  <cp:revision>21</cp:revision>
  <cp:lastPrinted>2020-03-04T19:04:13Z</cp:lastPrinted>
  <dcterms:created xsi:type="dcterms:W3CDTF">2020-01-17T21:41:30Z</dcterms:created>
  <dcterms:modified xsi:type="dcterms:W3CDTF">2025-07-14T18:26:13Z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4075035</vt:lpwstr>
  </property>
  <property fmtid="{D5CDD505-2E9C-101B-9397-08002B2CF9AE}" pid="3" name="NXPowerLiteSettings">
    <vt:lpwstr>8900052003A000</vt:lpwstr>
  </property>
  <property fmtid="{D5CDD505-2E9C-101B-9397-08002B2CF9AE}" pid="4" name="NXPowerLiteVersion">
    <vt:lpwstr>D8.0.8</vt:lpwstr>
  </property>
  <property fmtid="{D5CDD505-2E9C-101B-9397-08002B2CF9AE}" pid="5" name="MSIP_Label_21b8b91c-28ee-4d1f-b2ad-f390f537babc_Enabled">
    <vt:lpwstr>true</vt:lpwstr>
  </property>
  <property fmtid="{D5CDD505-2E9C-101B-9397-08002B2CF9AE}" pid="6" name="MSIP_Label_21b8b91c-28ee-4d1f-b2ad-f390f537babc_SetDate">
    <vt:lpwstr>2024-08-13T21:33:20Z</vt:lpwstr>
  </property>
  <property fmtid="{D5CDD505-2E9C-101B-9397-08002B2CF9AE}" pid="7" name="MSIP_Label_21b8b91c-28ee-4d1f-b2ad-f390f537babc_Method">
    <vt:lpwstr>Privileged</vt:lpwstr>
  </property>
  <property fmtid="{D5CDD505-2E9C-101B-9397-08002B2CF9AE}" pid="8" name="MSIP_Label_21b8b91c-28ee-4d1f-b2ad-f390f537babc_Name">
    <vt:lpwstr>Public USAA EF</vt:lpwstr>
  </property>
  <property fmtid="{D5CDD505-2E9C-101B-9397-08002B2CF9AE}" pid="9" name="MSIP_Label_21b8b91c-28ee-4d1f-b2ad-f390f537babc_SiteId">
    <vt:lpwstr>ecba9361-f186-473c-a3a8-60af39258895</vt:lpwstr>
  </property>
  <property fmtid="{D5CDD505-2E9C-101B-9397-08002B2CF9AE}" pid="10" name="MSIP_Label_21b8b91c-28ee-4d1f-b2ad-f390f537babc_ActionId">
    <vt:lpwstr>f8f6e1ad-212e-45cd-a9fd-f925115375ea</vt:lpwstr>
  </property>
  <property fmtid="{D5CDD505-2E9C-101B-9397-08002B2CF9AE}" pid="11" name="MSIP_Label_21b8b91c-28ee-4d1f-b2ad-f390f537babc_ContentBits">
    <vt:lpwstr>0</vt:lpwstr>
  </property>
</Properties>
</file>